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handoutMasterIdLst>
    <p:handoutMasterId r:id="rId12"/>
  </p:handoutMasterIdLst>
  <p:sldIdLst>
    <p:sldId id="313" r:id="rId2"/>
    <p:sldId id="321" r:id="rId3"/>
    <p:sldId id="322" r:id="rId4"/>
    <p:sldId id="314" r:id="rId5"/>
    <p:sldId id="315" r:id="rId6"/>
    <p:sldId id="316" r:id="rId7"/>
    <p:sldId id="317" r:id="rId8"/>
    <p:sldId id="318" r:id="rId9"/>
    <p:sldId id="31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533" autoAdjust="0"/>
  </p:normalViewPr>
  <p:slideViewPr>
    <p:cSldViewPr snapToGrid="0">
      <p:cViewPr varScale="1">
        <p:scale>
          <a:sx n="68" d="100"/>
          <a:sy n="68" d="100"/>
        </p:scale>
        <p:origin x="816" y="6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56" d="100"/>
          <a:sy n="56" d="100"/>
        </p:scale>
        <p:origin x="2856"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2A3D5FF-0CEC-49D8-BF8A-0B00BB65258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C5ADA447-B21B-4FBA-A3C9-575D56E9B35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76B30CB-839A-47A6-9532-260122BEAE9C}" type="datetimeFigureOut">
              <a:rPr lang="en-US" smtClean="0"/>
              <a:t>21/09/2023</a:t>
            </a:fld>
            <a:endParaRPr lang="en-US"/>
          </a:p>
        </p:txBody>
      </p:sp>
      <p:sp>
        <p:nvSpPr>
          <p:cNvPr id="4" name="Footer Placeholder 3">
            <a:extLst>
              <a:ext uri="{FF2B5EF4-FFF2-40B4-BE49-F238E27FC236}">
                <a16:creationId xmlns:a16="http://schemas.microsoft.com/office/drawing/2014/main" id="{003E0C6A-F00E-45DE-9607-30984D64025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B8D0529-25A5-4112-9369-21C35E3F785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14DF5EF-899D-4A93-BF6E-10CBE4B2D858}" type="slidenum">
              <a:rPr lang="en-US" smtClean="0"/>
              <a:t>‹#›</a:t>
            </a:fld>
            <a:endParaRPr lang="en-US"/>
          </a:p>
        </p:txBody>
      </p:sp>
    </p:spTree>
    <p:extLst>
      <p:ext uri="{BB962C8B-B14F-4D97-AF65-F5344CB8AC3E}">
        <p14:creationId xmlns:p14="http://schemas.microsoft.com/office/powerpoint/2010/main" val="1489358067"/>
      </p:ext>
    </p:extLst>
  </p:cSld>
  <p:clrMap bg1="lt1" tx1="dk1" bg2="lt2" tx2="dk2" accent1="accent1" accent2="accent2" accent3="accent3" accent4="accent4" accent5="accent5" accent6="accent6" hlink="hlink" folHlink="folHlink"/>
</p:handoutMaster>
</file>

<file path=ppt/media/image1.png>
</file>

<file path=ppt/media/image2.gif>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6BD8EF-833A-4756-9DE8-262172883D9B}" type="datetimeFigureOut">
              <a:rPr lang="en-US" smtClean="0"/>
              <a:t>21/09/2023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3153D4-6007-4D70-A0D5-F421EBC11E1D}" type="slidenum">
              <a:rPr lang="en-US" smtClean="0"/>
              <a:t>‹#›</a:t>
            </a:fld>
            <a:endParaRPr lang="en-US"/>
          </a:p>
        </p:txBody>
      </p:sp>
    </p:spTree>
    <p:extLst>
      <p:ext uri="{BB962C8B-B14F-4D97-AF65-F5344CB8AC3E}">
        <p14:creationId xmlns:p14="http://schemas.microsoft.com/office/powerpoint/2010/main" val="11191369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1pPr>
    <a:lvl2pPr marL="45720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2pPr>
    <a:lvl3pPr marL="91440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3pPr>
    <a:lvl4pPr marL="137160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4pPr>
    <a:lvl5pPr marL="1828800" algn="l" defTabSz="914400" rtl="0" eaLnBrk="1" latinLnBrk="0" hangingPunct="1">
      <a:defRPr sz="1200" kern="1200">
        <a:solidFill>
          <a:schemeClr val="tx1"/>
        </a:solidFill>
        <a:latin typeface="Times New Roman" panose="02020603050405020304" pitchFamily="18" charset="0"/>
        <a:ea typeface="+mn-ea"/>
        <a:cs typeface="Times New Roman" panose="02020603050405020304" pitchFamily="18"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83153D4-6007-4D70-A0D5-F421EBC11E1D}" type="slidenum">
              <a:rPr lang="en-US" smtClean="0"/>
              <a:t>5</a:t>
            </a:fld>
            <a:endParaRPr lang="en-US"/>
          </a:p>
        </p:txBody>
      </p:sp>
    </p:spTree>
    <p:extLst>
      <p:ext uri="{BB962C8B-B14F-4D97-AF65-F5344CB8AC3E}">
        <p14:creationId xmlns:p14="http://schemas.microsoft.com/office/powerpoint/2010/main" val="16132687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83153D4-6007-4D70-A0D5-F421EBC11E1D}" type="slidenum">
              <a:rPr lang="en-US" smtClean="0"/>
              <a:t>9</a:t>
            </a:fld>
            <a:endParaRPr lang="en-US"/>
          </a:p>
        </p:txBody>
      </p:sp>
    </p:spTree>
    <p:extLst>
      <p:ext uri="{BB962C8B-B14F-4D97-AF65-F5344CB8AC3E}">
        <p14:creationId xmlns:p14="http://schemas.microsoft.com/office/powerpoint/2010/main" val="39629042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5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41610907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Vertical Text Placeholder 2"/>
          <p:cNvSpPr>
            <a:spLocks noGrp="1"/>
          </p:cNvSpPr>
          <p:nvPr>
            <p:ph type="body" orient="vert" idx="1"/>
          </p:nvPr>
        </p:nvSpPr>
        <p:spPr/>
        <p:txBody>
          <a:bodyPr vert="eaVert"/>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1349822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34533150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17986"/>
            <a:ext cx="10515600" cy="660486"/>
          </a:xfrm>
        </p:spPr>
        <p:txBody>
          <a:bodyPr/>
          <a:lstStyle>
            <a:lvl1pPr>
              <a:lnSpc>
                <a:spcPct val="100000"/>
              </a:lnSpc>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838200" y="914399"/>
            <a:ext cx="10515600" cy="5176066"/>
          </a:xfrm>
        </p:spPr>
        <p:txBody>
          <a:bodyPr/>
          <a:lstStyle>
            <a:lvl1pPr algn="just">
              <a:lnSpc>
                <a:spcPct val="100000"/>
              </a:lnSpc>
              <a:spcBef>
                <a:spcPts val="0"/>
              </a:spcBef>
              <a:defRPr>
                <a:latin typeface="Times New Roman" panose="02020603050405020304" pitchFamily="18" charset="0"/>
                <a:cs typeface="Times New Roman" panose="02020603050405020304" pitchFamily="18" charset="0"/>
              </a:defRPr>
            </a:lvl1pPr>
            <a:lvl2pPr algn="just">
              <a:lnSpc>
                <a:spcPct val="100000"/>
              </a:lnSpc>
              <a:spcBef>
                <a:spcPts val="0"/>
              </a:spcBef>
              <a:defRPr>
                <a:latin typeface="Times New Roman" panose="02020603050405020304" pitchFamily="18" charset="0"/>
                <a:cs typeface="Times New Roman" panose="02020603050405020304" pitchFamily="18" charset="0"/>
              </a:defRPr>
            </a:lvl2pPr>
            <a:lvl3pPr algn="just">
              <a:lnSpc>
                <a:spcPct val="100000"/>
              </a:lnSpc>
              <a:spcBef>
                <a:spcPts val="0"/>
              </a:spcBef>
              <a:defRPr>
                <a:latin typeface="Times New Roman" panose="02020603050405020304" pitchFamily="18" charset="0"/>
                <a:cs typeface="Times New Roman" panose="02020603050405020304" pitchFamily="18" charset="0"/>
              </a:defRPr>
            </a:lvl3pPr>
            <a:lvl4pPr algn="just">
              <a:lnSpc>
                <a:spcPct val="100000"/>
              </a:lnSpc>
              <a:spcBef>
                <a:spcPts val="0"/>
              </a:spcBef>
              <a:defRPr>
                <a:latin typeface="Times New Roman" panose="02020603050405020304" pitchFamily="18" charset="0"/>
                <a:cs typeface="Times New Roman" panose="02020603050405020304" pitchFamily="18" charset="0"/>
              </a:defRPr>
            </a:lvl4pPr>
            <a:lvl5pPr algn="just">
              <a:lnSpc>
                <a:spcPct val="100000"/>
              </a:lnSpc>
              <a:spcBef>
                <a:spcPts val="0"/>
              </a:spcBef>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28724478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latin typeface="Times New Roman" panose="02020603050405020304" pitchFamily="18" charset="0"/>
                <a:cs typeface="Times New Roman" panose="02020603050405020304" pitchFamily="18"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5" name="Footer Placeholder 4"/>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6" name="Slide Number Placeholder 5"/>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20083479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6" name="Footer Placeholder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7" name="Slide Number Placeholder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106093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atin typeface="Times New Roman" panose="02020603050405020304" pitchFamily="18" charset="0"/>
                <a:cs typeface="Times New Roman" panose="02020603050405020304" pitchFamily="18"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lvl1pPr>
              <a:defRPr>
                <a:latin typeface="Times New Roman" panose="02020603050405020304" pitchFamily="18" charset="0"/>
                <a:cs typeface="Times New Roman" panose="02020603050405020304" pitchFamily="18" charset="0"/>
              </a:defRPr>
            </a:lvl1pPr>
            <a:lvl2pPr>
              <a:defRPr>
                <a:latin typeface="Times New Roman" panose="02020603050405020304" pitchFamily="18" charset="0"/>
                <a:cs typeface="Times New Roman" panose="02020603050405020304" pitchFamily="18" charset="0"/>
              </a:defRPr>
            </a:lvl2pPr>
            <a:lvl3pPr>
              <a:defRPr>
                <a:latin typeface="Times New Roman" panose="02020603050405020304" pitchFamily="18" charset="0"/>
                <a:cs typeface="Times New Roman" panose="02020603050405020304" pitchFamily="18" charset="0"/>
              </a:defRPr>
            </a:lvl3pPr>
            <a:lvl4pPr>
              <a:defRPr>
                <a:latin typeface="Times New Roman" panose="02020603050405020304" pitchFamily="18" charset="0"/>
                <a:cs typeface="Times New Roman" panose="02020603050405020304" pitchFamily="18" charset="0"/>
              </a:defRPr>
            </a:lvl4pPr>
            <a:lvl5pPr>
              <a:defRPr>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8" name="Footer Placeholder 7"/>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9" name="Slide Number Placeholder 8"/>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18679969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Date Placeholder 2"/>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4" name="Footer Placeholder 3"/>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5" name="Slide Number Placeholder 4"/>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656700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3" name="Footer Placeholder 2"/>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4" name="Slide Number Placeholder 3"/>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3959342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atin typeface="Times New Roman" panose="02020603050405020304" pitchFamily="18" charset="0"/>
                <a:cs typeface="Times New Roman" panose="02020603050405020304" pitchFamily="18" charset="0"/>
              </a:defRPr>
            </a:lvl1pPr>
            <a:lvl2pPr>
              <a:defRPr sz="2800">
                <a:latin typeface="Times New Roman" panose="02020603050405020304" pitchFamily="18" charset="0"/>
                <a:cs typeface="Times New Roman" panose="02020603050405020304" pitchFamily="18" charset="0"/>
              </a:defRPr>
            </a:lvl2pPr>
            <a:lvl3pPr>
              <a:defRPr sz="2400">
                <a:latin typeface="Times New Roman" panose="02020603050405020304" pitchFamily="18" charset="0"/>
                <a:cs typeface="Times New Roman" panose="02020603050405020304" pitchFamily="18" charset="0"/>
              </a:defRPr>
            </a:lvl3pPr>
            <a:lvl4pPr>
              <a:defRPr sz="2000">
                <a:latin typeface="Times New Roman" panose="02020603050405020304" pitchFamily="18" charset="0"/>
                <a:cs typeface="Times New Roman" panose="02020603050405020304" pitchFamily="18" charset="0"/>
              </a:defRPr>
            </a:lvl4pPr>
            <a:lvl5pPr>
              <a:defRPr sz="2000">
                <a:latin typeface="Times New Roman" panose="02020603050405020304" pitchFamily="18" charset="0"/>
                <a:cs typeface="Times New Roman" panose="02020603050405020304" pitchFamily="18" charset="0"/>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Times New Roman" panose="02020603050405020304" pitchFamily="18" charset="0"/>
                <a:cs typeface="Times New Roman" panose="02020603050405020304" pitchFamily="18"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6" name="Footer Placeholder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7" name="Slide Number Placeholder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772492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atin typeface="Times New Roman" panose="02020603050405020304" pitchFamily="18" charset="0"/>
                <a:cs typeface="Times New Roman" panose="02020603050405020304" pitchFamily="18"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atin typeface="Times New Roman" panose="02020603050405020304" pitchFamily="18" charset="0"/>
                <a:cs typeface="Times New Roman" panose="02020603050405020304" pitchFamily="18"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lvl1pPr>
              <a:defRPr>
                <a:latin typeface="Times New Roman" panose="02020603050405020304" pitchFamily="18" charset="0"/>
                <a:cs typeface="Times New Roman" panose="02020603050405020304" pitchFamily="18" charset="0"/>
              </a:defRPr>
            </a:lvl1pPr>
          </a:lstStyle>
          <a:p>
            <a:r>
              <a:rPr lang="en-US"/>
              <a:t>20/09/2023</a:t>
            </a:r>
          </a:p>
        </p:txBody>
      </p:sp>
      <p:sp>
        <p:nvSpPr>
          <p:cNvPr id="6" name="Footer Placeholder 5"/>
          <p:cNvSpPr>
            <a:spLocks noGrp="1"/>
          </p:cNvSpPr>
          <p:nvPr>
            <p:ph type="ftr" sz="quarter" idx="11"/>
          </p:nvPr>
        </p:nvSpPr>
        <p:spPr/>
        <p:txBody>
          <a:bodyPr/>
          <a:lstStyle>
            <a:lvl1pPr>
              <a:defRPr>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7" name="Slide Number Placeholder 6"/>
          <p:cNvSpPr>
            <a:spLocks noGrp="1"/>
          </p:cNvSpPr>
          <p:nvPr>
            <p:ph type="sldNum" sz="quarter" idx="12"/>
          </p:nvPr>
        </p:nvSpPr>
        <p:spPr/>
        <p:txBody>
          <a:bodyPr/>
          <a:lstStyle>
            <a:lvl1pPr>
              <a:defRPr>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600367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216842"/>
            <a:ext cx="10515600" cy="66048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223319"/>
            <a:ext cx="10515600" cy="495364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Times New Roman" panose="02020603050405020304" pitchFamily="18" charset="0"/>
                <a:cs typeface="Times New Roman" panose="02020603050405020304" pitchFamily="18" charset="0"/>
              </a:defRPr>
            </a:lvl1pPr>
          </a:lstStyle>
          <a:p>
            <a:r>
              <a:rPr lang="en-US"/>
              <a:t>20/09/2023</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Times New Roman" panose="02020603050405020304" pitchFamily="18" charset="0"/>
                <a:cs typeface="Times New Roman" panose="02020603050405020304" pitchFamily="18" charset="0"/>
              </a:defRPr>
            </a:lvl1pPr>
          </a:lstStyle>
          <a:p>
            <a:r>
              <a:rPr lang="en-US"/>
              <a:t>Where the dragon to fly - Loc Nguyen</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Times New Roman" panose="02020603050405020304" pitchFamily="18" charset="0"/>
                <a:cs typeface="Times New Roman" panose="02020603050405020304" pitchFamily="18" charset="0"/>
              </a:defRPr>
            </a:lvl1pPr>
          </a:lstStyle>
          <a:p>
            <a:fld id="{5DB5036F-1FF2-46C4-8D2B-59C7E3B91952}" type="slidenum">
              <a:rPr lang="en-US" smtClean="0"/>
              <a:pPr/>
              <a:t>‹#›</a:t>
            </a:fld>
            <a:endParaRPr lang="en-US"/>
          </a:p>
        </p:txBody>
      </p:sp>
    </p:spTree>
    <p:extLst>
      <p:ext uri="{BB962C8B-B14F-4D97-AF65-F5344CB8AC3E}">
        <p14:creationId xmlns:p14="http://schemas.microsoft.com/office/powerpoint/2010/main" val="4878035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sz="35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Where the dragon to fly</a:t>
            </a:r>
          </a:p>
        </p:txBody>
      </p:sp>
      <p:sp>
        <p:nvSpPr>
          <p:cNvPr id="3" name="Content Placeholder 2"/>
          <p:cNvSpPr>
            <a:spLocks noGrp="1"/>
          </p:cNvSpPr>
          <p:nvPr>
            <p:ph idx="1"/>
          </p:nvPr>
        </p:nvSpPr>
        <p:spPr/>
        <p:txBody>
          <a:bodyPr>
            <a:normAutofit/>
          </a:bodyPr>
          <a:lstStyle/>
          <a:p>
            <a:pPr marL="0" indent="0">
              <a:buNone/>
            </a:pPr>
            <a:r>
              <a:rPr lang="en-US" sz="2200" dirty="0"/>
              <a:t>Thank you very much for giving me a very big opportunity to express my opinion and thought about issues of society and education. This is my biggest honor and happiness. You may be surprised at the speech title “</a:t>
            </a:r>
            <a:r>
              <a:rPr lang="en-US" sz="2200" i="1" dirty="0"/>
              <a:t>Where the dragon to fly</a:t>
            </a:r>
            <a:r>
              <a:rPr lang="en-US" sz="2200" dirty="0"/>
              <a:t>” and so, I start my speech with an introduction to generative artificial intelligence (generative AI or </a:t>
            </a:r>
            <a:r>
              <a:rPr lang="en-US" sz="2200" dirty="0" err="1"/>
              <a:t>GenAI</a:t>
            </a:r>
            <a:r>
              <a:rPr lang="en-US" sz="2200" dirty="0"/>
              <a:t>). As you knew, generative AI is being the hot topic, especially, there are some miracle applications such as ChatGPT and Bard. There are two main applications of generative AI:</a:t>
            </a:r>
          </a:p>
          <a:p>
            <a:pPr marL="457200"/>
            <a:r>
              <a:rPr lang="en-US" sz="2200" dirty="0"/>
              <a:t>Generative AI model incorporated into natural language processing, which produces a so-called large language model, aims to generate human-understandable content like ChatGPT.</a:t>
            </a:r>
          </a:p>
          <a:p>
            <a:pPr marL="457200"/>
            <a:r>
              <a:rPr lang="en-US" sz="2200" dirty="0"/>
              <a:t>Generative AI model aims to generate digital content like sound and image.</a:t>
            </a:r>
          </a:p>
          <a:p>
            <a:pPr marL="0" indent="0">
              <a:buNone/>
            </a:pPr>
            <a:r>
              <a:rPr lang="en-US" sz="2200" dirty="0"/>
              <a:t>Both models apply deep neural network into generating task. This speech mentions the generative model for digital content generation called </a:t>
            </a:r>
            <a:r>
              <a:rPr lang="en-US" sz="2200" i="1" dirty="0"/>
              <a:t>digital generative AI model </a:t>
            </a:r>
            <a:r>
              <a:rPr lang="en-US" sz="2200" dirty="0"/>
              <a:t>whose taxonomy is listed in the next slide. Such model aims to generate the dragon’s orbit as mentioned in the speech title.</a:t>
            </a:r>
          </a:p>
        </p:txBody>
      </p:sp>
      <p:sp>
        <p:nvSpPr>
          <p:cNvPr id="4" name="Slide Number Placeholder 3"/>
          <p:cNvSpPr>
            <a:spLocks noGrp="1"/>
          </p:cNvSpPr>
          <p:nvPr>
            <p:ph type="sldNum" sz="quarter" idx="12"/>
          </p:nvPr>
        </p:nvSpPr>
        <p:spPr/>
        <p:txBody>
          <a:bodyPr/>
          <a:lstStyle/>
          <a:p>
            <a:fld id="{5DB5036F-1FF2-46C4-8D2B-59C7E3B91952}" type="slidenum">
              <a:rPr lang="en-US" smtClean="0"/>
              <a:pPr/>
              <a:t>1</a:t>
            </a:fld>
            <a:endParaRPr lang="en-US"/>
          </a:p>
        </p:txBody>
      </p:sp>
      <p:sp>
        <p:nvSpPr>
          <p:cNvPr id="5" name="Footer Placeholder 4"/>
          <p:cNvSpPr>
            <a:spLocks noGrp="1"/>
          </p:cNvSpPr>
          <p:nvPr>
            <p:ph type="ftr" sz="quarter" idx="11"/>
          </p:nvPr>
        </p:nvSpPr>
        <p:spPr/>
        <p:txBody>
          <a:bodyPr/>
          <a:lstStyle/>
          <a:p>
            <a:r>
              <a:rPr lang="en-US"/>
              <a:t>Where the dragon to fly - Loc Nguyen</a:t>
            </a:r>
          </a:p>
        </p:txBody>
      </p:sp>
      <p:sp>
        <p:nvSpPr>
          <p:cNvPr id="6" name="Date Placeholder 5"/>
          <p:cNvSpPr>
            <a:spLocks noGrp="1"/>
          </p:cNvSpPr>
          <p:nvPr>
            <p:ph type="dt" sz="half" idx="10"/>
          </p:nvPr>
        </p:nvSpPr>
        <p:spPr/>
        <p:txBody>
          <a:bodyPr/>
          <a:lstStyle/>
          <a:p>
            <a:r>
              <a:rPr lang="en-US"/>
              <a:t>20/09/2023</a:t>
            </a:r>
          </a:p>
        </p:txBody>
      </p:sp>
    </p:spTree>
    <p:extLst>
      <p:ext uri="{BB962C8B-B14F-4D97-AF65-F5344CB8AC3E}">
        <p14:creationId xmlns:p14="http://schemas.microsoft.com/office/powerpoint/2010/main" val="2953120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D7114-031E-1DF4-F0DE-7AE96C9E6621}"/>
              </a:ext>
            </a:extLst>
          </p:cNvPr>
          <p:cNvSpPr>
            <a:spLocks noGrp="1"/>
          </p:cNvSpPr>
          <p:nvPr>
            <p:ph type="title"/>
          </p:nvPr>
        </p:nvSpPr>
        <p:spPr/>
        <p:txBody>
          <a:bodyPr/>
          <a:lstStyle/>
          <a:p>
            <a:r>
              <a:rPr lang="en-US" dirty="0"/>
              <a:t>Introduction to digital generative AI</a:t>
            </a:r>
          </a:p>
        </p:txBody>
      </p:sp>
      <p:pic>
        <p:nvPicPr>
          <p:cNvPr id="8" name="Content Placeholder 7" descr="A diagram of a model&#10;&#10;Description automatically generated">
            <a:extLst>
              <a:ext uri="{FF2B5EF4-FFF2-40B4-BE49-F238E27FC236}">
                <a16:creationId xmlns:a16="http://schemas.microsoft.com/office/drawing/2014/main" id="{5826B00F-8008-C3AB-E06A-9A4901E0F1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073237"/>
            <a:ext cx="10515600" cy="4859164"/>
          </a:xfrm>
        </p:spPr>
      </p:pic>
      <p:sp>
        <p:nvSpPr>
          <p:cNvPr id="4" name="Date Placeholder 3">
            <a:extLst>
              <a:ext uri="{FF2B5EF4-FFF2-40B4-BE49-F238E27FC236}">
                <a16:creationId xmlns:a16="http://schemas.microsoft.com/office/drawing/2014/main" id="{EC131426-A6D6-6197-8983-0D094C147F70}"/>
              </a:ext>
            </a:extLst>
          </p:cNvPr>
          <p:cNvSpPr>
            <a:spLocks noGrp="1"/>
          </p:cNvSpPr>
          <p:nvPr>
            <p:ph type="dt" sz="half" idx="10"/>
          </p:nvPr>
        </p:nvSpPr>
        <p:spPr/>
        <p:txBody>
          <a:bodyPr/>
          <a:lstStyle/>
          <a:p>
            <a:r>
              <a:rPr lang="en-US"/>
              <a:t>20/09/2023</a:t>
            </a:r>
          </a:p>
        </p:txBody>
      </p:sp>
      <p:sp>
        <p:nvSpPr>
          <p:cNvPr id="5" name="Footer Placeholder 4">
            <a:extLst>
              <a:ext uri="{FF2B5EF4-FFF2-40B4-BE49-F238E27FC236}">
                <a16:creationId xmlns:a16="http://schemas.microsoft.com/office/drawing/2014/main" id="{B829D8C7-FB3E-8E28-3FBB-B444F8084155}"/>
              </a:ext>
            </a:extLst>
          </p:cNvPr>
          <p:cNvSpPr>
            <a:spLocks noGrp="1"/>
          </p:cNvSpPr>
          <p:nvPr>
            <p:ph type="ftr" sz="quarter" idx="11"/>
          </p:nvPr>
        </p:nvSpPr>
        <p:spPr/>
        <p:txBody>
          <a:bodyPr/>
          <a:lstStyle/>
          <a:p>
            <a:r>
              <a:rPr lang="en-US"/>
              <a:t>Where the dragon to fly - Loc Nguyen</a:t>
            </a:r>
          </a:p>
        </p:txBody>
      </p:sp>
      <p:sp>
        <p:nvSpPr>
          <p:cNvPr id="6" name="Slide Number Placeholder 5">
            <a:extLst>
              <a:ext uri="{FF2B5EF4-FFF2-40B4-BE49-F238E27FC236}">
                <a16:creationId xmlns:a16="http://schemas.microsoft.com/office/drawing/2014/main" id="{9D44EDF5-B968-2367-E367-52C00C90A6BA}"/>
              </a:ext>
            </a:extLst>
          </p:cNvPr>
          <p:cNvSpPr>
            <a:spLocks noGrp="1"/>
          </p:cNvSpPr>
          <p:nvPr>
            <p:ph type="sldNum" sz="quarter" idx="12"/>
          </p:nvPr>
        </p:nvSpPr>
        <p:spPr/>
        <p:txBody>
          <a:bodyPr/>
          <a:lstStyle/>
          <a:p>
            <a:fld id="{5DB5036F-1FF2-46C4-8D2B-59C7E3B91952}" type="slidenum">
              <a:rPr lang="en-US" smtClean="0"/>
              <a:pPr/>
              <a:t>2</a:t>
            </a:fld>
            <a:endParaRPr lang="en-US"/>
          </a:p>
        </p:txBody>
      </p:sp>
    </p:spTree>
    <p:extLst>
      <p:ext uri="{BB962C8B-B14F-4D97-AF65-F5344CB8AC3E}">
        <p14:creationId xmlns:p14="http://schemas.microsoft.com/office/powerpoint/2010/main" val="38017931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3A3220-9068-B0A5-973C-9EB6C0D0FDA6}"/>
              </a:ext>
            </a:extLst>
          </p:cNvPr>
          <p:cNvSpPr>
            <a:spLocks noGrp="1"/>
          </p:cNvSpPr>
          <p:nvPr>
            <p:ph type="title"/>
          </p:nvPr>
        </p:nvSpPr>
        <p:spPr/>
        <p:txBody>
          <a:bodyPr/>
          <a:lstStyle/>
          <a:p>
            <a:r>
              <a:rPr lang="en-US" dirty="0"/>
              <a:t>Introduction to digital generative AI</a:t>
            </a:r>
          </a:p>
        </p:txBody>
      </p:sp>
      <p:sp>
        <p:nvSpPr>
          <p:cNvPr id="3" name="Content Placeholder 2">
            <a:extLst>
              <a:ext uri="{FF2B5EF4-FFF2-40B4-BE49-F238E27FC236}">
                <a16:creationId xmlns:a16="http://schemas.microsoft.com/office/drawing/2014/main" id="{E76996F8-380D-93E5-F7F4-6BB9329D56C7}"/>
              </a:ext>
            </a:extLst>
          </p:cNvPr>
          <p:cNvSpPr>
            <a:spLocks noGrp="1"/>
          </p:cNvSpPr>
          <p:nvPr>
            <p:ph idx="1"/>
          </p:nvPr>
        </p:nvSpPr>
        <p:spPr/>
        <p:txBody>
          <a:bodyPr>
            <a:normAutofit/>
          </a:bodyPr>
          <a:lstStyle/>
          <a:p>
            <a:pPr marL="0" indent="0">
              <a:buNone/>
            </a:pPr>
            <a:r>
              <a:rPr lang="en-US" sz="3000" dirty="0"/>
              <a:t>In education, generative AI is more than potential, not only tutorial and helper applications but also creative applications to create new solutions, new puzzles, new game learning methods. In order to illustrate an application of digital generative AI model, in the next slide, there is a dragon, a tiger, along with a background of bamboo tree, generative AI application can generate orbits or moving journeys of the dragon. Note, the next slide is the illustration of movement, which is not realistic generation yet.</a:t>
            </a:r>
          </a:p>
        </p:txBody>
      </p:sp>
      <p:sp>
        <p:nvSpPr>
          <p:cNvPr id="4" name="Date Placeholder 3">
            <a:extLst>
              <a:ext uri="{FF2B5EF4-FFF2-40B4-BE49-F238E27FC236}">
                <a16:creationId xmlns:a16="http://schemas.microsoft.com/office/drawing/2014/main" id="{B7173E52-639A-13DF-908A-751381727C11}"/>
              </a:ext>
            </a:extLst>
          </p:cNvPr>
          <p:cNvSpPr>
            <a:spLocks noGrp="1"/>
          </p:cNvSpPr>
          <p:nvPr>
            <p:ph type="dt" sz="half" idx="10"/>
          </p:nvPr>
        </p:nvSpPr>
        <p:spPr/>
        <p:txBody>
          <a:bodyPr/>
          <a:lstStyle/>
          <a:p>
            <a:r>
              <a:rPr lang="en-US"/>
              <a:t>20/09/2023</a:t>
            </a:r>
          </a:p>
        </p:txBody>
      </p:sp>
      <p:sp>
        <p:nvSpPr>
          <p:cNvPr id="5" name="Footer Placeholder 4">
            <a:extLst>
              <a:ext uri="{FF2B5EF4-FFF2-40B4-BE49-F238E27FC236}">
                <a16:creationId xmlns:a16="http://schemas.microsoft.com/office/drawing/2014/main" id="{E1083134-B65B-01F1-0451-60A235845036}"/>
              </a:ext>
            </a:extLst>
          </p:cNvPr>
          <p:cNvSpPr>
            <a:spLocks noGrp="1"/>
          </p:cNvSpPr>
          <p:nvPr>
            <p:ph type="ftr" sz="quarter" idx="11"/>
          </p:nvPr>
        </p:nvSpPr>
        <p:spPr/>
        <p:txBody>
          <a:bodyPr/>
          <a:lstStyle/>
          <a:p>
            <a:r>
              <a:rPr lang="en-US"/>
              <a:t>Where the dragon to fly - Loc Nguyen</a:t>
            </a:r>
          </a:p>
        </p:txBody>
      </p:sp>
      <p:sp>
        <p:nvSpPr>
          <p:cNvPr id="6" name="Slide Number Placeholder 5">
            <a:extLst>
              <a:ext uri="{FF2B5EF4-FFF2-40B4-BE49-F238E27FC236}">
                <a16:creationId xmlns:a16="http://schemas.microsoft.com/office/drawing/2014/main" id="{FFED4CD3-7332-A4DB-F420-D2E2553BB11F}"/>
              </a:ext>
            </a:extLst>
          </p:cNvPr>
          <p:cNvSpPr>
            <a:spLocks noGrp="1"/>
          </p:cNvSpPr>
          <p:nvPr>
            <p:ph type="sldNum" sz="quarter" idx="12"/>
          </p:nvPr>
        </p:nvSpPr>
        <p:spPr/>
        <p:txBody>
          <a:bodyPr/>
          <a:lstStyle/>
          <a:p>
            <a:fld id="{5DB5036F-1FF2-46C4-8D2B-59C7E3B91952}" type="slidenum">
              <a:rPr lang="en-US" smtClean="0"/>
              <a:pPr/>
              <a:t>3</a:t>
            </a:fld>
            <a:endParaRPr lang="en-US"/>
          </a:p>
        </p:txBody>
      </p:sp>
    </p:spTree>
    <p:extLst>
      <p:ext uri="{BB962C8B-B14F-4D97-AF65-F5344CB8AC3E}">
        <p14:creationId xmlns:p14="http://schemas.microsoft.com/office/powerpoint/2010/main" val="2870113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E5A9E-3CE0-67B8-1727-E3D24BAB16BB}"/>
              </a:ext>
            </a:extLst>
          </p:cNvPr>
          <p:cNvSpPr>
            <a:spLocks noGrp="1"/>
          </p:cNvSpPr>
          <p:nvPr>
            <p:ph type="title"/>
          </p:nvPr>
        </p:nvSpPr>
        <p:spPr/>
        <p:txBody>
          <a:bodyPr/>
          <a:lstStyle/>
          <a:p>
            <a:r>
              <a:rPr lang="en-US" dirty="0"/>
              <a:t>Where the dragon to fly</a:t>
            </a:r>
          </a:p>
        </p:txBody>
      </p:sp>
      <p:sp>
        <p:nvSpPr>
          <p:cNvPr id="3" name="Content Placeholder 2">
            <a:extLst>
              <a:ext uri="{FF2B5EF4-FFF2-40B4-BE49-F238E27FC236}">
                <a16:creationId xmlns:a16="http://schemas.microsoft.com/office/drawing/2014/main" id="{622B6EF7-55E7-D17C-F94A-C329D87173CF}"/>
              </a:ext>
            </a:extLst>
          </p:cNvPr>
          <p:cNvSpPr>
            <a:spLocks noGrp="1"/>
          </p:cNvSpPr>
          <p:nvPr>
            <p:ph idx="1"/>
          </p:nvPr>
        </p:nvSpPr>
        <p:spPr>
          <a:xfrm>
            <a:off x="112541" y="914399"/>
            <a:ext cx="4853353" cy="5176066"/>
          </a:xfrm>
        </p:spPr>
        <p:txBody>
          <a:bodyPr>
            <a:normAutofit/>
          </a:bodyPr>
          <a:lstStyle/>
          <a:p>
            <a:pPr marL="0" indent="0">
              <a:buNone/>
            </a:pPr>
            <a:r>
              <a:rPr lang="en-US" sz="2100" dirty="0"/>
              <a:t>However, indeed the generative AI application needs to know some basic orbits of dragon and tiger (as seen in </a:t>
            </a:r>
            <a:r>
              <a:rPr lang="en-US" sz="2100" b="1" dirty="0"/>
              <a:t>next figure</a:t>
            </a:r>
            <a:r>
              <a:rPr lang="en-US" sz="2100" dirty="0"/>
              <a:t>) to estimate variants of their orbits. Moreover, as you see, the bamboo background is not changed much, and some swallows are flying happily, healthily, and freely. Of course, the number of the swallows is more than two or three.</a:t>
            </a:r>
          </a:p>
        </p:txBody>
      </p:sp>
      <p:sp>
        <p:nvSpPr>
          <p:cNvPr id="4" name="Date Placeholder 3">
            <a:extLst>
              <a:ext uri="{FF2B5EF4-FFF2-40B4-BE49-F238E27FC236}">
                <a16:creationId xmlns:a16="http://schemas.microsoft.com/office/drawing/2014/main" id="{060A52E6-966F-248E-E5AF-56EE3B57CEA7}"/>
              </a:ext>
            </a:extLst>
          </p:cNvPr>
          <p:cNvSpPr>
            <a:spLocks noGrp="1"/>
          </p:cNvSpPr>
          <p:nvPr>
            <p:ph type="dt" sz="half" idx="10"/>
          </p:nvPr>
        </p:nvSpPr>
        <p:spPr/>
        <p:txBody>
          <a:bodyPr/>
          <a:lstStyle/>
          <a:p>
            <a:r>
              <a:rPr lang="en-US"/>
              <a:t>20/09/2023</a:t>
            </a:r>
          </a:p>
        </p:txBody>
      </p:sp>
      <p:sp>
        <p:nvSpPr>
          <p:cNvPr id="5" name="Footer Placeholder 4">
            <a:extLst>
              <a:ext uri="{FF2B5EF4-FFF2-40B4-BE49-F238E27FC236}">
                <a16:creationId xmlns:a16="http://schemas.microsoft.com/office/drawing/2014/main" id="{52D8EEA6-3F0B-1CF5-5C3D-8DF7C91A2D4F}"/>
              </a:ext>
            </a:extLst>
          </p:cNvPr>
          <p:cNvSpPr>
            <a:spLocks noGrp="1"/>
          </p:cNvSpPr>
          <p:nvPr>
            <p:ph type="ftr" sz="quarter" idx="11"/>
          </p:nvPr>
        </p:nvSpPr>
        <p:spPr/>
        <p:txBody>
          <a:bodyPr/>
          <a:lstStyle/>
          <a:p>
            <a:r>
              <a:rPr lang="en-US"/>
              <a:t>Where the dragon to fly - Loc Nguyen</a:t>
            </a:r>
          </a:p>
        </p:txBody>
      </p:sp>
      <p:sp>
        <p:nvSpPr>
          <p:cNvPr id="6" name="Slide Number Placeholder 5">
            <a:extLst>
              <a:ext uri="{FF2B5EF4-FFF2-40B4-BE49-F238E27FC236}">
                <a16:creationId xmlns:a16="http://schemas.microsoft.com/office/drawing/2014/main" id="{87A20832-9660-5AB4-AA60-5F2C161D06DC}"/>
              </a:ext>
            </a:extLst>
          </p:cNvPr>
          <p:cNvSpPr>
            <a:spLocks noGrp="1"/>
          </p:cNvSpPr>
          <p:nvPr>
            <p:ph type="sldNum" sz="quarter" idx="12"/>
          </p:nvPr>
        </p:nvSpPr>
        <p:spPr/>
        <p:txBody>
          <a:bodyPr/>
          <a:lstStyle/>
          <a:p>
            <a:fld id="{5DB5036F-1FF2-46C4-8D2B-59C7E3B91952}" type="slidenum">
              <a:rPr lang="en-US" smtClean="0"/>
              <a:pPr/>
              <a:t>4</a:t>
            </a:fld>
            <a:endParaRPr lang="en-US"/>
          </a:p>
        </p:txBody>
      </p:sp>
      <p:pic>
        <p:nvPicPr>
          <p:cNvPr id="8" name="Picture 7" descr="A screenshot of a video game&#10;&#10;Description automatically generated">
            <a:extLst>
              <a:ext uri="{FF2B5EF4-FFF2-40B4-BE49-F238E27FC236}">
                <a16:creationId xmlns:a16="http://schemas.microsoft.com/office/drawing/2014/main" id="{9853E7AB-8068-10B7-CE3C-F7856DC0C1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1600" y="1424286"/>
            <a:ext cx="6858000" cy="4286250"/>
          </a:xfrm>
          <a:prstGeom prst="rect">
            <a:avLst/>
          </a:prstGeom>
        </p:spPr>
      </p:pic>
      <p:pic>
        <p:nvPicPr>
          <p:cNvPr id="10" name="Picture 9" descr="A blue dragon with wings&#10;&#10;Description automatically generated">
            <a:extLst>
              <a:ext uri="{FF2B5EF4-FFF2-40B4-BE49-F238E27FC236}">
                <a16:creationId xmlns:a16="http://schemas.microsoft.com/office/drawing/2014/main" id="{F8DC5A9D-AEA4-8CD9-5F9C-8319AAA763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416" y="3842456"/>
            <a:ext cx="2380952" cy="2380952"/>
          </a:xfrm>
          <a:prstGeom prst="rect">
            <a:avLst/>
          </a:prstGeom>
        </p:spPr>
      </p:pic>
      <p:pic>
        <p:nvPicPr>
          <p:cNvPr id="12" name="Picture 11" descr="A tiger sitting in the grass&#10;&#10;Description automatically generated">
            <a:extLst>
              <a:ext uri="{FF2B5EF4-FFF2-40B4-BE49-F238E27FC236}">
                <a16:creationId xmlns:a16="http://schemas.microsoft.com/office/drawing/2014/main" id="{282EE803-2723-E358-DC89-2ECCCFA6B5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30368" y="3842456"/>
            <a:ext cx="2381250" cy="2381250"/>
          </a:xfrm>
          <a:prstGeom prst="rect">
            <a:avLst/>
          </a:prstGeom>
        </p:spPr>
      </p:pic>
    </p:spTree>
    <p:extLst>
      <p:ext uri="{BB962C8B-B14F-4D97-AF65-F5344CB8AC3E}">
        <p14:creationId xmlns:p14="http://schemas.microsoft.com/office/powerpoint/2010/main" val="994037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71836-06E8-F757-D67C-C8F151B1C034}"/>
              </a:ext>
            </a:extLst>
          </p:cNvPr>
          <p:cNvSpPr>
            <a:spLocks noGrp="1"/>
          </p:cNvSpPr>
          <p:nvPr>
            <p:ph type="title"/>
          </p:nvPr>
        </p:nvSpPr>
        <p:spPr/>
        <p:txBody>
          <a:bodyPr/>
          <a:lstStyle/>
          <a:p>
            <a:r>
              <a:rPr lang="en-US" dirty="0"/>
              <a:t>Strategic blind spots</a:t>
            </a:r>
          </a:p>
        </p:txBody>
      </p:sp>
      <p:sp>
        <p:nvSpPr>
          <p:cNvPr id="3" name="Content Placeholder 2">
            <a:extLst>
              <a:ext uri="{FF2B5EF4-FFF2-40B4-BE49-F238E27FC236}">
                <a16:creationId xmlns:a16="http://schemas.microsoft.com/office/drawing/2014/main" id="{097A6E42-F758-5F00-73D2-DDFB1AF11F1C}"/>
              </a:ext>
            </a:extLst>
          </p:cNvPr>
          <p:cNvSpPr>
            <a:spLocks noGrp="1"/>
          </p:cNvSpPr>
          <p:nvPr>
            <p:ph idx="1"/>
          </p:nvPr>
        </p:nvSpPr>
        <p:spPr/>
        <p:txBody>
          <a:bodyPr>
            <a:normAutofit/>
          </a:bodyPr>
          <a:lstStyle/>
          <a:p>
            <a:r>
              <a:rPr lang="en-US" sz="2200" dirty="0"/>
              <a:t>Of course, you knew almost what I meant, but mainly mentioned here, from the digital generative AI model to issues of education and society, there are differences between ideas, thoughts, cultures, opinions, and viewpoints as well as differences between natural science and social science, but these differences are not clear and there are shifts and transformations among them like the dragon’s orbits.</a:t>
            </a:r>
          </a:p>
          <a:p>
            <a:r>
              <a:rPr lang="en-US" sz="2200" dirty="0"/>
              <a:t>However, the fact that there are too many events in technology as well as society and politics causes a blind spot which is an emergent feeling that the world is changing </a:t>
            </a:r>
            <a:r>
              <a:rPr lang="en-US" sz="2200" i="1" dirty="0"/>
              <a:t>too fast</a:t>
            </a:r>
            <a:r>
              <a:rPr lang="en-US" sz="2200" dirty="0"/>
              <a:t> although it indeed is changing.</a:t>
            </a:r>
          </a:p>
          <a:p>
            <a:r>
              <a:rPr lang="en-US" sz="2200" dirty="0"/>
              <a:t>For instance, the world order is not changed much because the development of peripheral centers regarding viewpoint of contemporary history is coping with and obstructed by the serious problem of climate change including global warming and environmental pollution, which implies that such development will not obey principles of history. Of course, the role of non-governmental organizations is also very important for shaping the world order.</a:t>
            </a:r>
          </a:p>
        </p:txBody>
      </p:sp>
      <p:sp>
        <p:nvSpPr>
          <p:cNvPr id="4" name="Date Placeholder 3">
            <a:extLst>
              <a:ext uri="{FF2B5EF4-FFF2-40B4-BE49-F238E27FC236}">
                <a16:creationId xmlns:a16="http://schemas.microsoft.com/office/drawing/2014/main" id="{7E1E454A-8059-7223-273C-84E527330CAE}"/>
              </a:ext>
            </a:extLst>
          </p:cNvPr>
          <p:cNvSpPr>
            <a:spLocks noGrp="1"/>
          </p:cNvSpPr>
          <p:nvPr>
            <p:ph type="dt" sz="half" idx="10"/>
          </p:nvPr>
        </p:nvSpPr>
        <p:spPr/>
        <p:txBody>
          <a:bodyPr/>
          <a:lstStyle/>
          <a:p>
            <a:r>
              <a:rPr lang="en-US"/>
              <a:t>20/09/2023</a:t>
            </a:r>
          </a:p>
        </p:txBody>
      </p:sp>
      <p:sp>
        <p:nvSpPr>
          <p:cNvPr id="5" name="Footer Placeholder 4">
            <a:extLst>
              <a:ext uri="{FF2B5EF4-FFF2-40B4-BE49-F238E27FC236}">
                <a16:creationId xmlns:a16="http://schemas.microsoft.com/office/drawing/2014/main" id="{6418D8E2-B186-EF95-32D8-7235993B3B3A}"/>
              </a:ext>
            </a:extLst>
          </p:cNvPr>
          <p:cNvSpPr>
            <a:spLocks noGrp="1"/>
          </p:cNvSpPr>
          <p:nvPr>
            <p:ph type="ftr" sz="quarter" idx="11"/>
          </p:nvPr>
        </p:nvSpPr>
        <p:spPr/>
        <p:txBody>
          <a:bodyPr/>
          <a:lstStyle/>
          <a:p>
            <a:r>
              <a:rPr lang="en-US"/>
              <a:t>Where the dragon to fly - Loc Nguyen</a:t>
            </a:r>
          </a:p>
        </p:txBody>
      </p:sp>
      <p:sp>
        <p:nvSpPr>
          <p:cNvPr id="6" name="Slide Number Placeholder 5">
            <a:extLst>
              <a:ext uri="{FF2B5EF4-FFF2-40B4-BE49-F238E27FC236}">
                <a16:creationId xmlns:a16="http://schemas.microsoft.com/office/drawing/2014/main" id="{7A1CF5F1-FE4B-3D78-A3D0-C9665271A512}"/>
              </a:ext>
            </a:extLst>
          </p:cNvPr>
          <p:cNvSpPr>
            <a:spLocks noGrp="1"/>
          </p:cNvSpPr>
          <p:nvPr>
            <p:ph type="sldNum" sz="quarter" idx="12"/>
          </p:nvPr>
        </p:nvSpPr>
        <p:spPr/>
        <p:txBody>
          <a:bodyPr/>
          <a:lstStyle/>
          <a:p>
            <a:fld id="{5DB5036F-1FF2-46C4-8D2B-59C7E3B91952}" type="slidenum">
              <a:rPr lang="en-US" smtClean="0"/>
              <a:pPr/>
              <a:t>5</a:t>
            </a:fld>
            <a:endParaRPr lang="en-US"/>
          </a:p>
        </p:txBody>
      </p:sp>
    </p:spTree>
    <p:extLst>
      <p:ext uri="{BB962C8B-B14F-4D97-AF65-F5344CB8AC3E}">
        <p14:creationId xmlns:p14="http://schemas.microsoft.com/office/powerpoint/2010/main" val="22366223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781C0-3087-EA78-FFE6-02813B05AEFC}"/>
              </a:ext>
            </a:extLst>
          </p:cNvPr>
          <p:cNvSpPr>
            <a:spLocks noGrp="1"/>
          </p:cNvSpPr>
          <p:nvPr>
            <p:ph type="title"/>
          </p:nvPr>
        </p:nvSpPr>
        <p:spPr/>
        <p:txBody>
          <a:bodyPr/>
          <a:lstStyle/>
          <a:p>
            <a:r>
              <a:rPr lang="en-US" dirty="0"/>
              <a:t>The dragon to fly into the universe</a:t>
            </a:r>
          </a:p>
        </p:txBody>
      </p:sp>
      <p:sp>
        <p:nvSpPr>
          <p:cNvPr id="3" name="Content Placeholder 2">
            <a:extLst>
              <a:ext uri="{FF2B5EF4-FFF2-40B4-BE49-F238E27FC236}">
                <a16:creationId xmlns:a16="http://schemas.microsoft.com/office/drawing/2014/main" id="{9B4B953C-FEF3-EFEA-47B6-283BF52DAC15}"/>
              </a:ext>
            </a:extLst>
          </p:cNvPr>
          <p:cNvSpPr>
            <a:spLocks noGrp="1"/>
          </p:cNvSpPr>
          <p:nvPr>
            <p:ph idx="1"/>
          </p:nvPr>
        </p:nvSpPr>
        <p:spPr/>
        <p:txBody>
          <a:bodyPr/>
          <a:lstStyle/>
          <a:p>
            <a:r>
              <a:rPr lang="en-US" dirty="0"/>
              <a:t>The economical decline of some superpowers “hide” their efforts to improve other values about humanity, life quality, soft power, etc. In other words, their powers are not decreased actually or seriously, indeed.</a:t>
            </a:r>
          </a:p>
          <a:p>
            <a:r>
              <a:rPr lang="en-US" dirty="0"/>
              <a:t>Trade protectionism is dominating trade liberalism after its decay while everyone is making efforts about anti-protectionism. One of main causes is climate change too.</a:t>
            </a:r>
          </a:p>
          <a:p>
            <a:r>
              <a:rPr lang="en-US" dirty="0"/>
              <a:t>Therefore, the idea of exploiting outer-space resources as well as migrating to other planets is great, which will solve many problems as well as liberate power and creativeness again. In other words, the dragon is flying into the universe.</a:t>
            </a:r>
          </a:p>
        </p:txBody>
      </p:sp>
      <p:sp>
        <p:nvSpPr>
          <p:cNvPr id="4" name="Date Placeholder 3">
            <a:extLst>
              <a:ext uri="{FF2B5EF4-FFF2-40B4-BE49-F238E27FC236}">
                <a16:creationId xmlns:a16="http://schemas.microsoft.com/office/drawing/2014/main" id="{66B04C18-B64D-40D6-FDE9-95C07B1A040D}"/>
              </a:ext>
            </a:extLst>
          </p:cNvPr>
          <p:cNvSpPr>
            <a:spLocks noGrp="1"/>
          </p:cNvSpPr>
          <p:nvPr>
            <p:ph type="dt" sz="half" idx="10"/>
          </p:nvPr>
        </p:nvSpPr>
        <p:spPr/>
        <p:txBody>
          <a:bodyPr/>
          <a:lstStyle/>
          <a:p>
            <a:r>
              <a:rPr lang="en-US"/>
              <a:t>20/09/2023</a:t>
            </a:r>
          </a:p>
        </p:txBody>
      </p:sp>
      <p:sp>
        <p:nvSpPr>
          <p:cNvPr id="5" name="Footer Placeholder 4">
            <a:extLst>
              <a:ext uri="{FF2B5EF4-FFF2-40B4-BE49-F238E27FC236}">
                <a16:creationId xmlns:a16="http://schemas.microsoft.com/office/drawing/2014/main" id="{6A540056-D8CC-E2B3-F19F-293F6AF99A3F}"/>
              </a:ext>
            </a:extLst>
          </p:cNvPr>
          <p:cNvSpPr>
            <a:spLocks noGrp="1"/>
          </p:cNvSpPr>
          <p:nvPr>
            <p:ph type="ftr" sz="quarter" idx="11"/>
          </p:nvPr>
        </p:nvSpPr>
        <p:spPr/>
        <p:txBody>
          <a:bodyPr/>
          <a:lstStyle/>
          <a:p>
            <a:r>
              <a:rPr lang="en-US"/>
              <a:t>Where the dragon to fly - Loc Nguyen</a:t>
            </a:r>
          </a:p>
        </p:txBody>
      </p:sp>
      <p:sp>
        <p:nvSpPr>
          <p:cNvPr id="6" name="Slide Number Placeholder 5">
            <a:extLst>
              <a:ext uri="{FF2B5EF4-FFF2-40B4-BE49-F238E27FC236}">
                <a16:creationId xmlns:a16="http://schemas.microsoft.com/office/drawing/2014/main" id="{2AFB012B-6F53-D86B-EDD2-1AFD77B4A755}"/>
              </a:ext>
            </a:extLst>
          </p:cNvPr>
          <p:cNvSpPr>
            <a:spLocks noGrp="1"/>
          </p:cNvSpPr>
          <p:nvPr>
            <p:ph type="sldNum" sz="quarter" idx="12"/>
          </p:nvPr>
        </p:nvSpPr>
        <p:spPr/>
        <p:txBody>
          <a:bodyPr/>
          <a:lstStyle/>
          <a:p>
            <a:fld id="{5DB5036F-1FF2-46C4-8D2B-59C7E3B91952}" type="slidenum">
              <a:rPr lang="en-US" smtClean="0"/>
              <a:pPr/>
              <a:t>6</a:t>
            </a:fld>
            <a:endParaRPr lang="en-US"/>
          </a:p>
        </p:txBody>
      </p:sp>
    </p:spTree>
    <p:extLst>
      <p:ext uri="{BB962C8B-B14F-4D97-AF65-F5344CB8AC3E}">
        <p14:creationId xmlns:p14="http://schemas.microsoft.com/office/powerpoint/2010/main" val="3243850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66724-B86F-BE5A-C049-55CB8C2A025F}"/>
              </a:ext>
            </a:extLst>
          </p:cNvPr>
          <p:cNvSpPr>
            <a:spLocks noGrp="1"/>
          </p:cNvSpPr>
          <p:nvPr>
            <p:ph type="title"/>
          </p:nvPr>
        </p:nvSpPr>
        <p:spPr/>
        <p:txBody>
          <a:bodyPr/>
          <a:lstStyle/>
          <a:p>
            <a:r>
              <a:rPr lang="en-US" dirty="0"/>
              <a:t>The dragon to fly back home</a:t>
            </a:r>
          </a:p>
        </p:txBody>
      </p:sp>
      <p:sp>
        <p:nvSpPr>
          <p:cNvPr id="3" name="Content Placeholder 2">
            <a:extLst>
              <a:ext uri="{FF2B5EF4-FFF2-40B4-BE49-F238E27FC236}">
                <a16:creationId xmlns:a16="http://schemas.microsoft.com/office/drawing/2014/main" id="{6CF5D7DF-14D0-A837-37AD-6B427275FB88}"/>
              </a:ext>
            </a:extLst>
          </p:cNvPr>
          <p:cNvSpPr>
            <a:spLocks noGrp="1"/>
          </p:cNvSpPr>
          <p:nvPr>
            <p:ph idx="1"/>
          </p:nvPr>
        </p:nvSpPr>
        <p:spPr/>
        <p:txBody>
          <a:bodyPr>
            <a:noAutofit/>
          </a:bodyPr>
          <a:lstStyle/>
          <a:p>
            <a:r>
              <a:rPr lang="en-US" sz="2600" dirty="0"/>
              <a:t>On the other hand, the world becomes narrower and so, the university is moving back home so that everyone can study himself/herself with support of AI. The education and lifelong study will be changed in essence.</a:t>
            </a:r>
          </a:p>
          <a:p>
            <a:r>
              <a:rPr lang="en-US" sz="2600" dirty="0"/>
              <a:t>Therefore, the dragon is flying back home whereas the dragon is flying into the universe too. What thing is occurring?</a:t>
            </a:r>
          </a:p>
          <a:p>
            <a:r>
              <a:rPr lang="en-US" sz="2600" dirty="0"/>
              <a:t>The answer is that the Earth is the center of universe in the near future at least, not the Sun, as in the Bible. Again, climate change and its related problems such as green development and intelligent society are the center of everything.</a:t>
            </a:r>
          </a:p>
          <a:p>
            <a:r>
              <a:rPr lang="en-US" sz="2600" dirty="0"/>
              <a:t>There may be a doom in mankind world, but such doom is too far away from now (only)</a:t>
            </a:r>
            <a:r>
              <a:rPr lang="en-US" sz="2600" i="1" dirty="0"/>
              <a:t> for current decision makers </a:t>
            </a:r>
            <a:r>
              <a:rPr lang="en-US" sz="2600" dirty="0"/>
              <a:t>to worry about it and maybe, there can be some transformation (maybe in nature) or migration in the far future. However, difficulties and disasters are obvious.</a:t>
            </a:r>
          </a:p>
        </p:txBody>
      </p:sp>
      <p:sp>
        <p:nvSpPr>
          <p:cNvPr id="4" name="Date Placeholder 3">
            <a:extLst>
              <a:ext uri="{FF2B5EF4-FFF2-40B4-BE49-F238E27FC236}">
                <a16:creationId xmlns:a16="http://schemas.microsoft.com/office/drawing/2014/main" id="{C1088D9B-E4BF-CAB3-985F-163AEE36F21B}"/>
              </a:ext>
            </a:extLst>
          </p:cNvPr>
          <p:cNvSpPr>
            <a:spLocks noGrp="1"/>
          </p:cNvSpPr>
          <p:nvPr>
            <p:ph type="dt" sz="half" idx="10"/>
          </p:nvPr>
        </p:nvSpPr>
        <p:spPr/>
        <p:txBody>
          <a:bodyPr/>
          <a:lstStyle/>
          <a:p>
            <a:r>
              <a:rPr lang="en-US"/>
              <a:t>20/09/2023</a:t>
            </a:r>
          </a:p>
        </p:txBody>
      </p:sp>
      <p:sp>
        <p:nvSpPr>
          <p:cNvPr id="5" name="Footer Placeholder 4">
            <a:extLst>
              <a:ext uri="{FF2B5EF4-FFF2-40B4-BE49-F238E27FC236}">
                <a16:creationId xmlns:a16="http://schemas.microsoft.com/office/drawing/2014/main" id="{870851FD-5342-8D85-06E2-E916DBF18BC9}"/>
              </a:ext>
            </a:extLst>
          </p:cNvPr>
          <p:cNvSpPr>
            <a:spLocks noGrp="1"/>
          </p:cNvSpPr>
          <p:nvPr>
            <p:ph type="ftr" sz="quarter" idx="11"/>
          </p:nvPr>
        </p:nvSpPr>
        <p:spPr/>
        <p:txBody>
          <a:bodyPr/>
          <a:lstStyle/>
          <a:p>
            <a:r>
              <a:rPr lang="en-US"/>
              <a:t>Where the dragon to fly - Loc Nguyen</a:t>
            </a:r>
          </a:p>
        </p:txBody>
      </p:sp>
      <p:sp>
        <p:nvSpPr>
          <p:cNvPr id="6" name="Slide Number Placeholder 5">
            <a:extLst>
              <a:ext uri="{FF2B5EF4-FFF2-40B4-BE49-F238E27FC236}">
                <a16:creationId xmlns:a16="http://schemas.microsoft.com/office/drawing/2014/main" id="{49DC8686-2157-65D8-9285-94E4C07742B6}"/>
              </a:ext>
            </a:extLst>
          </p:cNvPr>
          <p:cNvSpPr>
            <a:spLocks noGrp="1"/>
          </p:cNvSpPr>
          <p:nvPr>
            <p:ph type="sldNum" sz="quarter" idx="12"/>
          </p:nvPr>
        </p:nvSpPr>
        <p:spPr/>
        <p:txBody>
          <a:bodyPr/>
          <a:lstStyle/>
          <a:p>
            <a:fld id="{5DB5036F-1FF2-46C4-8D2B-59C7E3B91952}" type="slidenum">
              <a:rPr lang="en-US" smtClean="0"/>
              <a:pPr/>
              <a:t>7</a:t>
            </a:fld>
            <a:endParaRPr lang="en-US"/>
          </a:p>
        </p:txBody>
      </p:sp>
    </p:spTree>
    <p:extLst>
      <p:ext uri="{BB962C8B-B14F-4D97-AF65-F5344CB8AC3E}">
        <p14:creationId xmlns:p14="http://schemas.microsoft.com/office/powerpoint/2010/main" val="1750835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B10F09-D258-83F0-4B5A-203E7CF43BE9}"/>
              </a:ext>
            </a:extLst>
          </p:cNvPr>
          <p:cNvSpPr>
            <a:spLocks noGrp="1"/>
          </p:cNvSpPr>
          <p:nvPr>
            <p:ph type="title"/>
          </p:nvPr>
        </p:nvSpPr>
        <p:spPr/>
        <p:txBody>
          <a:bodyPr/>
          <a:lstStyle/>
          <a:p>
            <a:r>
              <a:rPr lang="en-US" dirty="0"/>
              <a:t>Have to find an “enemy”</a:t>
            </a:r>
          </a:p>
        </p:txBody>
      </p:sp>
      <p:sp>
        <p:nvSpPr>
          <p:cNvPr id="3" name="Content Placeholder 2">
            <a:extLst>
              <a:ext uri="{FF2B5EF4-FFF2-40B4-BE49-F238E27FC236}">
                <a16:creationId xmlns:a16="http://schemas.microsoft.com/office/drawing/2014/main" id="{BF362233-9B91-CC5F-8697-811D591B5C04}"/>
              </a:ext>
            </a:extLst>
          </p:cNvPr>
          <p:cNvSpPr>
            <a:spLocks noGrp="1"/>
          </p:cNvSpPr>
          <p:nvPr>
            <p:ph idx="1"/>
          </p:nvPr>
        </p:nvSpPr>
        <p:spPr/>
        <p:txBody>
          <a:bodyPr>
            <a:normAutofit/>
          </a:bodyPr>
          <a:lstStyle/>
          <a:p>
            <a:r>
              <a:rPr lang="en-US" sz="2700" dirty="0"/>
              <a:t>As aforementioned, climate change is negative problem needing to be solved, especially, narrowing the serious gap between the poor and the rich, but one of its positive aspect is that some superpowers are “waiting” for other superpowers to reach some goals. Of course, such waiting is unexpected.</a:t>
            </a:r>
          </a:p>
          <a:p>
            <a:r>
              <a:rPr lang="en-US" sz="2700" dirty="0"/>
              <a:t>However, the most important positive factor of the climate change problem is that climate change is the glue to glue up all nations to overcome obstacles as well as develop our civilization and humanity as well as possible.</a:t>
            </a:r>
          </a:p>
          <a:p>
            <a:r>
              <a:rPr lang="en-US" sz="2700" dirty="0"/>
              <a:t>In other words, climate change is a common “enemy” we must recognize and fight for peace. Of course, such “enemy” is simulative enemy.</a:t>
            </a:r>
          </a:p>
        </p:txBody>
      </p:sp>
      <p:sp>
        <p:nvSpPr>
          <p:cNvPr id="4" name="Date Placeholder 3">
            <a:extLst>
              <a:ext uri="{FF2B5EF4-FFF2-40B4-BE49-F238E27FC236}">
                <a16:creationId xmlns:a16="http://schemas.microsoft.com/office/drawing/2014/main" id="{A26D327B-6D83-C663-D565-7494D90CB852}"/>
              </a:ext>
            </a:extLst>
          </p:cNvPr>
          <p:cNvSpPr>
            <a:spLocks noGrp="1"/>
          </p:cNvSpPr>
          <p:nvPr>
            <p:ph type="dt" sz="half" idx="10"/>
          </p:nvPr>
        </p:nvSpPr>
        <p:spPr/>
        <p:txBody>
          <a:bodyPr/>
          <a:lstStyle/>
          <a:p>
            <a:r>
              <a:rPr lang="en-US"/>
              <a:t>20/09/2023</a:t>
            </a:r>
          </a:p>
        </p:txBody>
      </p:sp>
      <p:sp>
        <p:nvSpPr>
          <p:cNvPr id="5" name="Footer Placeholder 4">
            <a:extLst>
              <a:ext uri="{FF2B5EF4-FFF2-40B4-BE49-F238E27FC236}">
                <a16:creationId xmlns:a16="http://schemas.microsoft.com/office/drawing/2014/main" id="{45B07FF6-980F-DB28-7C6B-BAD6D3D8AF97}"/>
              </a:ext>
            </a:extLst>
          </p:cNvPr>
          <p:cNvSpPr>
            <a:spLocks noGrp="1"/>
          </p:cNvSpPr>
          <p:nvPr>
            <p:ph type="ftr" sz="quarter" idx="11"/>
          </p:nvPr>
        </p:nvSpPr>
        <p:spPr/>
        <p:txBody>
          <a:bodyPr/>
          <a:lstStyle/>
          <a:p>
            <a:r>
              <a:rPr lang="en-US"/>
              <a:t>Where the dragon to fly - Loc Nguyen</a:t>
            </a:r>
          </a:p>
        </p:txBody>
      </p:sp>
      <p:sp>
        <p:nvSpPr>
          <p:cNvPr id="6" name="Slide Number Placeholder 5">
            <a:extLst>
              <a:ext uri="{FF2B5EF4-FFF2-40B4-BE49-F238E27FC236}">
                <a16:creationId xmlns:a16="http://schemas.microsoft.com/office/drawing/2014/main" id="{F696297E-E7C8-A565-8428-CA6A5809D70B}"/>
              </a:ext>
            </a:extLst>
          </p:cNvPr>
          <p:cNvSpPr>
            <a:spLocks noGrp="1"/>
          </p:cNvSpPr>
          <p:nvPr>
            <p:ph type="sldNum" sz="quarter" idx="12"/>
          </p:nvPr>
        </p:nvSpPr>
        <p:spPr/>
        <p:txBody>
          <a:bodyPr/>
          <a:lstStyle/>
          <a:p>
            <a:fld id="{5DB5036F-1FF2-46C4-8D2B-59C7E3B91952}" type="slidenum">
              <a:rPr lang="en-US" smtClean="0"/>
              <a:pPr/>
              <a:t>8</a:t>
            </a:fld>
            <a:endParaRPr lang="en-US"/>
          </a:p>
        </p:txBody>
      </p:sp>
    </p:spTree>
    <p:extLst>
      <p:ext uri="{BB962C8B-B14F-4D97-AF65-F5344CB8AC3E}">
        <p14:creationId xmlns:p14="http://schemas.microsoft.com/office/powerpoint/2010/main" val="35987086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748159"/>
            <a:ext cx="10515600" cy="660486"/>
          </a:xfrm>
        </p:spPr>
        <p:txBody>
          <a:bodyPr>
            <a:noAutofit/>
          </a:bodyPr>
          <a:lstStyle/>
          <a:p>
            <a:pPr algn="ctr"/>
            <a:r>
              <a:rPr lang="en-US" sz="5000" dirty="0"/>
              <a:t>Thank you for listening</a:t>
            </a:r>
          </a:p>
        </p:txBody>
      </p:sp>
      <p:sp>
        <p:nvSpPr>
          <p:cNvPr id="4" name="Slide Number Placeholder 3"/>
          <p:cNvSpPr>
            <a:spLocks noGrp="1"/>
          </p:cNvSpPr>
          <p:nvPr>
            <p:ph type="sldNum" sz="quarter" idx="12"/>
          </p:nvPr>
        </p:nvSpPr>
        <p:spPr/>
        <p:txBody>
          <a:bodyPr/>
          <a:lstStyle/>
          <a:p>
            <a:fld id="{5DB5036F-1FF2-46C4-8D2B-59C7E3B91952}" type="slidenum">
              <a:rPr lang="en-US" smtClean="0"/>
              <a:pPr/>
              <a:t>9</a:t>
            </a:fld>
            <a:endParaRPr lang="en-US"/>
          </a:p>
        </p:txBody>
      </p:sp>
      <p:sp>
        <p:nvSpPr>
          <p:cNvPr id="3" name="Footer Placeholder 2"/>
          <p:cNvSpPr>
            <a:spLocks noGrp="1"/>
          </p:cNvSpPr>
          <p:nvPr>
            <p:ph type="ftr" sz="quarter" idx="11"/>
          </p:nvPr>
        </p:nvSpPr>
        <p:spPr/>
        <p:txBody>
          <a:bodyPr/>
          <a:lstStyle/>
          <a:p>
            <a:r>
              <a:rPr lang="en-US"/>
              <a:t>Loc Nguyen - AVA</a:t>
            </a:r>
          </a:p>
        </p:txBody>
      </p:sp>
      <p:sp>
        <p:nvSpPr>
          <p:cNvPr id="5" name="Date Placeholder 4"/>
          <p:cNvSpPr>
            <a:spLocks noGrp="1"/>
          </p:cNvSpPr>
          <p:nvPr>
            <p:ph type="dt" sz="half" idx="10"/>
          </p:nvPr>
        </p:nvSpPr>
        <p:spPr/>
        <p:txBody>
          <a:bodyPr/>
          <a:lstStyle/>
          <a:p>
            <a:r>
              <a:rPr lang="en-US"/>
              <a:t>13/09/2023</a:t>
            </a:r>
          </a:p>
        </p:txBody>
      </p:sp>
    </p:spTree>
    <p:extLst>
      <p:ext uri="{BB962C8B-B14F-4D97-AF65-F5344CB8AC3E}">
        <p14:creationId xmlns:p14="http://schemas.microsoft.com/office/powerpoint/2010/main" val="13266088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1704</TotalTime>
  <Words>1082</Words>
  <Application>Microsoft Office PowerPoint</Application>
  <PresentationFormat>Widescreen</PresentationFormat>
  <Paragraphs>57</Paragraphs>
  <Slides>9</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Times New Roman</vt:lpstr>
      <vt:lpstr>Office Theme</vt:lpstr>
      <vt:lpstr>Where the dragon to fly</vt:lpstr>
      <vt:lpstr>Introduction to digital generative AI</vt:lpstr>
      <vt:lpstr>Introduction to digital generative AI</vt:lpstr>
      <vt:lpstr>Where the dragon to fly</vt:lpstr>
      <vt:lpstr>Strategic blind spots</vt:lpstr>
      <vt:lpstr>The dragon to fly into the universe</vt:lpstr>
      <vt:lpstr>The dragon to fly back home</vt:lpstr>
      <vt:lpstr>Have to find an “enemy”</vt:lpstr>
      <vt:lpstr>Thank you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Loc Nguyen</dc:creator>
  <cp:lastModifiedBy>Loc Nguyen</cp:lastModifiedBy>
  <cp:revision>463</cp:revision>
  <dcterms:created xsi:type="dcterms:W3CDTF">2017-06-28T03:43:04Z</dcterms:created>
  <dcterms:modified xsi:type="dcterms:W3CDTF">2023-09-21T01:47:47Z</dcterms:modified>
</cp:coreProperties>
</file>

<file path=docProps/thumbnail.jpeg>
</file>